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sldIdLst>
    <p:sldId id="309" r:id="rId6"/>
    <p:sldId id="288" r:id="rId7"/>
    <p:sldId id="298" r:id="rId8"/>
    <p:sldId id="302" r:id="rId9"/>
    <p:sldId id="320" r:id="rId10"/>
    <p:sldId id="312" r:id="rId11"/>
    <p:sldId id="313" r:id="rId12"/>
    <p:sldId id="314" r:id="rId13"/>
    <p:sldId id="315" r:id="rId14"/>
    <p:sldId id="316" r:id="rId15"/>
    <p:sldId id="317" r:id="rId16"/>
    <p:sldId id="319" r:id="rId17"/>
    <p:sldId id="318" r:id="rId18"/>
    <p:sldId id="32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Sims" initials="BS" lastIdx="1" clrIdx="0">
    <p:extLst>
      <p:ext uri="{19B8F6BF-5375-455C-9EA6-DF929625EA0E}">
        <p15:presenceInfo xmlns:p15="http://schemas.microsoft.com/office/powerpoint/2012/main" userId="S-1-5-21-1203815783-3027518546-2436074527-1104" providerId="AD"/>
      </p:ext>
    </p:extLst>
  </p:cmAuthor>
  <p:cmAuthor id="2" name="Daniel Tyte" initials="DT" lastIdx="5" clrIdx="1">
    <p:extLst>
      <p:ext uri="{19B8F6BF-5375-455C-9EA6-DF929625EA0E}">
        <p15:presenceInfo xmlns:p15="http://schemas.microsoft.com/office/powerpoint/2012/main" userId="S::Daniel.Tyte@workingword.co.uk::16fc6233-7b20-42c3-bfb4-41778f1f7f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414"/>
    <a:srgbClr val="115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09C45-8512-4D2A-8C0D-D0AC4D145E57}" v="2" dt="2021-05-05T14:32:41.825"/>
    <p1510:client id="{DEF408A2-01D2-4E55-8C31-4F8CE833113E}" v="3" dt="2021-05-05T14:15:20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08EEE-FA6F-4CA3-A329-1BDFBB174EC8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797F0-D06D-4D2F-8934-ED1099406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1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806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346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700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017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88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26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71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481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42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492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76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8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797F0-D06D-4D2F-8934-ED1099406F3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850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3986-43B6-40D6-98CC-693E90FF7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BC055-F6AC-4B30-9346-7AEA11201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895BC-E650-4C69-A007-3CA9ECE9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5FA28-03B4-4393-8AC2-01281F32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92BA1-922C-4A85-AA09-BEA88DC1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31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EA72D-6B14-4752-A2FF-46115B9C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9244E-D6E7-4903-B0C4-631EBA304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B6D3C-EA9D-4CC7-ABAF-F06A580C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711B4-0DFC-414E-BAE8-AC81F1A5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6B3CE-A41A-4F12-A562-F2510E3F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71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EB4FEA-76D5-4928-92F9-0DA0BAF08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5854C5-3D05-4DB0-A842-A1DE815F3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FD414-30A1-4F61-BA17-3DC3276B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D0E64-7CA2-4E7E-8A70-959C82620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5E327-F66A-49FB-BC7E-37433B93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59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1E9D-9CE4-4345-9CA3-C71043FB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5A422-8A4E-425F-9067-40E977C4D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80D8B-4B50-4A1D-91D9-4CBC5FEE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FA89B-8A6C-4995-A33E-DC62B3150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C7CF1-4989-4B0F-927A-6ABFE2B0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7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613C-F0BC-43A7-AB17-09D6AFFF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FAE11-0689-4C97-B929-93B4F418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BC6E7-27EB-4A44-8544-C9B98257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46109-DDBB-44DE-8576-253707A3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57492-B207-45C9-9889-71241B5A5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8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09E33-3E23-4719-8DA8-10895813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CF0-80A6-4821-B588-9CDDB33B6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C0641-79B3-4DB5-8C57-C8D6F82E6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E01C7-BADB-4724-8D5D-D8B31227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654A0-22A6-4E51-B01F-7966487B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E3576-DC47-49DF-8236-E2482839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51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C131-AD46-4D46-9DBA-9D0CAF31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E93D2-7E0B-46EE-B334-3E4DE8D8B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7AC0C-C83D-4EE9-A811-1383F1E56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4EBB4-4D2E-4A13-893B-4FE51782F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E4217-A77F-471C-9856-8D5A4624B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CBA49-92CE-46BF-8F1C-96BB37BE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D1C2F-7AA4-464B-A3D8-F96DF351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26945-F1D8-49C5-B36F-E0C199CA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5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5B3D-012B-4BD9-A5D3-01E1DF7A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783E8B-C9C9-4BB5-865C-C727F6E3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9407A-1168-4BFB-8933-C6538FDB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51F10-45F3-41A6-9EAB-D163AE80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61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A120F-FD14-43C7-90E1-CEA7F3EB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D1C61-A9A4-466C-94A3-96F7B55A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545CE-8709-46ED-80F8-447EAF44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76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9050-0713-4438-BE1E-5D50557D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19B54-C36A-4BEA-83F8-64298DA35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0D5F4-7C2C-40A0-B490-C6205E2E3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A3E7A-2EB8-442A-98B9-70A8CAEB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DAB65-3A5E-4077-A846-1CBFDFCA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516F6-7A56-4B6A-A599-ACF80BDF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1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831F-8B57-4F5B-860F-F368056F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D58DB-7162-4712-8AF5-36C0B6DF3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B4E49-1483-472A-8DBC-869A23EBD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431F2-6D1F-449B-AB48-BDF6EAED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C8927-412C-4182-B333-A8B3F58B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C4153-BFEB-4D7D-ABDD-F449C783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5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89A665-D26B-4721-A5C3-EB75F0363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EEC25-0766-49BE-90BD-92B0A51CF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B17FE-FCCF-4C3D-8F51-FD02BF268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291E8-8A93-4AF5-9C1B-5089619F131B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E37B-4237-46FB-BBCC-7F55B53E2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790B3-F872-450D-A90E-961488A01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4DD3E-4ABC-4D33-AF26-7C221257F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2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hyperlink" Target="https://www.dropbox.com/sh/lc594zk1uz0pnvs/AAAjjCAmynUIvovCT4d6D35ca?dl=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jpeg"/><Relationship Id="rId3" Type="http://schemas.openxmlformats.org/officeDocument/2006/relationships/hyperlink" Target="mailto:BackInTheGame@workingword.co.uk" TargetMode="External"/><Relationship Id="rId7" Type="http://schemas.openxmlformats.org/officeDocument/2006/relationships/image" Target="../media/image7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0.svg"/><Relationship Id="rId5" Type="http://schemas.openxmlformats.org/officeDocument/2006/relationships/image" Target="../media/image5.svg"/><Relationship Id="rId1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unning on a field&#10;&#10;Description automatically generated with low confidence">
            <a:extLst>
              <a:ext uri="{FF2B5EF4-FFF2-40B4-BE49-F238E27FC236}">
                <a16:creationId xmlns:a16="http://schemas.microsoft.com/office/drawing/2014/main" id="{A6939754-A720-F84C-9D27-76D53DCF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461994-1A27-4BDC-A455-1791335FA234}"/>
              </a:ext>
            </a:extLst>
          </p:cNvPr>
          <p:cNvSpPr txBox="1"/>
          <p:nvPr/>
        </p:nvSpPr>
        <p:spPr>
          <a:xfrm>
            <a:off x="5914241" y="2201887"/>
            <a:ext cx="6458357" cy="198099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i="1">
              <a:solidFill>
                <a:schemeClr val="bg1"/>
              </a:solidFill>
              <a:latin typeface="Futura pt" panose="020B0A02020204090203" pitchFamily="34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FCE65F-DC0F-4D69-A794-6EBF783B5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0" y="5643219"/>
            <a:ext cx="2186607" cy="121478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531A44-B3EE-2840-A404-350FD0D6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246"/>
                    </a14:imgEffect>
                    <a14:imgEffect>
                      <a14:saturation sat="116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303" y="561367"/>
            <a:ext cx="9358165" cy="52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9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D0791-DB98-4110-B36A-02A38A7195CC}"/>
              </a:ext>
            </a:extLst>
          </p:cNvPr>
          <p:cNvSpPr txBox="1"/>
          <p:nvPr/>
        </p:nvSpPr>
        <p:spPr>
          <a:xfrm>
            <a:off x="515998" y="561209"/>
            <a:ext cx="1167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Social media: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7712D0-2ADA-4CCE-A1C8-57CC655A8EB4}"/>
              </a:ext>
            </a:extLst>
          </p:cNvPr>
          <p:cNvSpPr txBox="1"/>
          <p:nvPr/>
        </p:nvSpPr>
        <p:spPr>
          <a:xfrm>
            <a:off x="3858157" y="577339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Graphic banners you can use on your social media profiles (Twitter).</a:t>
            </a:r>
            <a:endParaRPr lang="en-GB">
              <a:latin typeface="Futura Md BT" panose="020B0602020204020303" pitchFamily="34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504E028-B242-4AEB-8A9D-526787138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60" y="1463622"/>
            <a:ext cx="5860831" cy="1953610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F77A378-11A8-482C-A400-B35B80B8B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60" y="3657184"/>
            <a:ext cx="5860831" cy="1953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A4D92-C9B3-3E4F-A9EB-5A02A34DF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8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23CB5-2DC1-43B0-8E5F-FF06EACEA16C}"/>
              </a:ext>
            </a:extLst>
          </p:cNvPr>
          <p:cNvSpPr txBox="1"/>
          <p:nvPr/>
        </p:nvSpPr>
        <p:spPr>
          <a:xfrm>
            <a:off x="6026548" y="1182231"/>
            <a:ext cx="1167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Campaign film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AC3D86-2A4C-47C6-9ADD-8853EDB3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23" y="936314"/>
            <a:ext cx="4605356" cy="41546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26A143-F965-448C-9CA2-91CA2B855CDD}"/>
              </a:ext>
            </a:extLst>
          </p:cNvPr>
          <p:cNvSpPr txBox="1"/>
          <p:nvPr/>
        </p:nvSpPr>
        <p:spPr>
          <a:xfrm>
            <a:off x="6096000" y="1767006"/>
            <a:ext cx="6096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25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The ‘Back in the Game’ campaign film shows off the excitement of returning to the sport we love and the exhilarating feeling that comes with it.</a:t>
            </a:r>
          </a:p>
          <a:p>
            <a:pPr>
              <a:spcAft>
                <a:spcPts val="1225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From football to netball, boxing to swimming, getting back in the game is all about getting back to that joyful feeling of reconnecting with a sport and the community around it. </a:t>
            </a:r>
          </a:p>
          <a:p>
            <a:pPr>
              <a:spcAft>
                <a:spcPts val="1225"/>
              </a:spcAft>
            </a:pP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Download the film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Futura Md BT" panose="020B0602020204020303" pitchFamily="34" charset="0"/>
                <a:cs typeface="Gisha" panose="020B0502040204020203" pitchFamily="34" charset="-79"/>
                <a:hlinkClick r:id="rId4"/>
              </a:rPr>
              <a:t>here.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Futura Md BT" panose="020B0602020204020303" pitchFamily="34" charset="0"/>
              <a:cs typeface="Gisha" panose="020B0502040204020203" pitchFamily="34" charset="-79"/>
            </a:endParaRPr>
          </a:p>
        </p:txBody>
      </p:sp>
      <p:pic>
        <p:nvPicPr>
          <p:cNvPr id="3" name="Graphic 2" descr="Monitor with solid fill">
            <a:extLst>
              <a:ext uri="{FF2B5EF4-FFF2-40B4-BE49-F238E27FC236}">
                <a16:creationId xmlns:a16="http://schemas.microsoft.com/office/drawing/2014/main" id="{CCFD156C-E626-4916-8D7B-E63CA94D0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5291" y="-132737"/>
            <a:ext cx="6096000" cy="7256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A7B31-173E-5749-BC8A-4E24BD4AA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C61E76-C1CA-4A0A-BB0F-39BB56E7F97B}"/>
              </a:ext>
            </a:extLst>
          </p:cNvPr>
          <p:cNvSpPr txBox="1"/>
          <p:nvPr/>
        </p:nvSpPr>
        <p:spPr>
          <a:xfrm>
            <a:off x="128339" y="398521"/>
            <a:ext cx="11279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Four tips for posting on social media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39F6C6-91EB-4BBD-BF26-2772C14F9B81}"/>
              </a:ext>
            </a:extLst>
          </p:cNvPr>
          <p:cNvSpPr/>
          <p:nvPr/>
        </p:nvSpPr>
        <p:spPr>
          <a:xfrm>
            <a:off x="984131" y="1127844"/>
            <a:ext cx="4630892" cy="1812994"/>
          </a:xfrm>
          <a:prstGeom prst="round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US" b="1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Tagging: </a:t>
            </a:r>
          </a:p>
          <a:p>
            <a:pPr>
              <a:spcAft>
                <a:spcPts val="1225"/>
              </a:spcAft>
            </a:pPr>
            <a:r>
              <a:rPr lang="en-US" sz="1600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We recommend tagging @sportwales in any #BackintheGame content. That way we’ll be sure to see your content.</a:t>
            </a:r>
          </a:p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35C577F-3836-4583-A298-C5B7CDFB4481}"/>
              </a:ext>
            </a:extLst>
          </p:cNvPr>
          <p:cNvSpPr/>
          <p:nvPr/>
        </p:nvSpPr>
        <p:spPr>
          <a:xfrm>
            <a:off x="5917495" y="1143716"/>
            <a:ext cx="5704234" cy="1797122"/>
          </a:xfrm>
          <a:prstGeom prst="round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1225"/>
              </a:spcAft>
            </a:pPr>
            <a:r>
              <a:rPr lang="en-US" b="1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Hashtags:</a:t>
            </a:r>
          </a:p>
          <a:p>
            <a:pPr>
              <a:spcAft>
                <a:spcPts val="1225"/>
              </a:spcAft>
            </a:pPr>
            <a:r>
              <a:rPr lang="en-US" sz="1600">
                <a:solidFill>
                  <a:schemeClr val="bg1"/>
                </a:solidFill>
                <a:latin typeface="Futura Md BT"/>
                <a:cs typeface="Gisha"/>
              </a:rPr>
              <a:t>In any campaign related posts you share on your social accounts, be sure to use the hashtag #BackintheGame and your own specific hashtag/s if relevant.</a:t>
            </a:r>
          </a:p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687D48-3F5F-4847-9B80-3373C779562D}"/>
              </a:ext>
            </a:extLst>
          </p:cNvPr>
          <p:cNvSpPr/>
          <p:nvPr/>
        </p:nvSpPr>
        <p:spPr>
          <a:xfrm>
            <a:off x="984130" y="3065070"/>
            <a:ext cx="4630892" cy="2577764"/>
          </a:xfrm>
          <a:prstGeom prst="round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25"/>
              </a:spcAft>
            </a:pPr>
            <a:r>
              <a:rPr lang="en-US" b="1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Emojis: </a:t>
            </a:r>
          </a:p>
          <a:p>
            <a:pPr>
              <a:spcAft>
                <a:spcPts val="1225"/>
              </a:spcAft>
            </a:pPr>
            <a:r>
              <a:rPr lang="en-US" sz="1600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Emojis can make social media posts more visually engaging, so we’d recommend using 1 or 2 in each post. We’ve included some emojis in the proposed social media posts that you can </a:t>
            </a:r>
            <a:r>
              <a:rPr lang="en-US" sz="1600" err="1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personalise</a:t>
            </a:r>
            <a:r>
              <a:rPr lang="en-US" sz="1600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 for your team/club/</a:t>
            </a:r>
            <a:r>
              <a:rPr lang="en-US" sz="1600" err="1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organisation</a:t>
            </a:r>
            <a:r>
              <a:rPr lang="en-US" sz="1600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. </a:t>
            </a:r>
          </a:p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98694F8-F3B4-4BAD-BC74-A0284AF8011D}"/>
              </a:ext>
            </a:extLst>
          </p:cNvPr>
          <p:cNvSpPr/>
          <p:nvPr/>
        </p:nvSpPr>
        <p:spPr>
          <a:xfrm>
            <a:off x="5814258" y="3150552"/>
            <a:ext cx="5807472" cy="2492282"/>
          </a:xfrm>
          <a:prstGeom prst="round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25"/>
              </a:spcAft>
            </a:pPr>
            <a:r>
              <a:rPr lang="en-US" b="1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Sharing: </a:t>
            </a:r>
          </a:p>
          <a:p>
            <a:pPr>
              <a:spcAft>
                <a:spcPts val="1225"/>
              </a:spcAft>
            </a:pPr>
            <a:r>
              <a:rPr lang="en-US" sz="1600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Be active in sharing content related to getting #BackintheGame to share the excitement and exhilarating feeling of returning back to sport! Feel free to retweet, share, like and comment on @sportwales’ content to keep your followers updated on the wider Welsh sport community. </a:t>
            </a:r>
          </a:p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944859-B1D6-C542-8CFD-D58FF816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3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7F676A-9D86-4D52-B235-5D0F6083AA96}"/>
              </a:ext>
            </a:extLst>
          </p:cNvPr>
          <p:cNvSpPr txBox="1"/>
          <p:nvPr/>
        </p:nvSpPr>
        <p:spPr>
          <a:xfrm>
            <a:off x="349637" y="243549"/>
            <a:ext cx="114191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2400" b="1" i="1">
                <a:solidFill>
                  <a:srgbClr val="FF0000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We’d love to hear </a:t>
            </a:r>
            <a:r>
              <a:rPr lang="en-GB" sz="24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special, personal stories about how you’re getting back to sport. </a:t>
            </a:r>
            <a:br>
              <a:rPr lang="en-GB" sz="24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</a:br>
            <a:br>
              <a:rPr lang="en-GB" sz="2400" b="1" i="1">
                <a:solidFill>
                  <a:srgbClr val="FF0000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</a:br>
            <a:r>
              <a:rPr lang="en-GB" b="1" i="1">
                <a:solidFill>
                  <a:srgbClr val="FF0000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Get in touch at </a:t>
            </a:r>
            <a:r>
              <a:rPr lang="en-GB" b="1" i="1">
                <a:solidFill>
                  <a:srgbClr val="FF0000"/>
                </a:solidFill>
                <a:latin typeface="Futura Md BT" panose="020B0602020204020303" pitchFamily="34" charset="0"/>
                <a:cs typeface="Gisha" panose="020B0502040204020203" pitchFamily="34" charset="-79"/>
                <a:hlinkClick r:id="rId3"/>
              </a:rPr>
              <a:t>BackInTheGame@workingword.co.uk</a:t>
            </a:r>
            <a:endParaRPr lang="en-GB" b="1" i="1">
              <a:solidFill>
                <a:srgbClr val="FF0000"/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25"/>
              </a:spcAft>
            </a:pPr>
            <a:endParaRPr lang="en-GB" sz="2400" b="1" i="1">
              <a:solidFill>
                <a:srgbClr val="FF0000"/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25"/>
              </a:spcAft>
            </a:pPr>
            <a:endParaRPr lang="en-US" sz="2400" b="1" i="1">
              <a:solidFill>
                <a:srgbClr val="FF0000"/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A531EC-2170-4A0A-B704-E70A8F512041}"/>
              </a:ext>
            </a:extLst>
          </p:cNvPr>
          <p:cNvSpPr/>
          <p:nvPr/>
        </p:nvSpPr>
        <p:spPr>
          <a:xfrm>
            <a:off x="1031205" y="2310723"/>
            <a:ext cx="62907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25"/>
              </a:spcAft>
            </a:pP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Motivate: </a:t>
            </a: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Would the story spur others on to get back in the game?</a:t>
            </a:r>
          </a:p>
          <a:p>
            <a:pPr>
              <a:spcAft>
                <a:spcPts val="1225"/>
              </a:spcAft>
            </a:pPr>
            <a:endParaRPr lang="en-GB" sz="16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Confidence: </a:t>
            </a: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Are their elements which could give others the reassurance they might need to return to action post-lockdown?</a:t>
            </a:r>
          </a:p>
          <a:p>
            <a:pPr>
              <a:spcAft>
                <a:spcPts val="1225"/>
              </a:spcAft>
            </a:pPr>
            <a:endParaRPr lang="en-GB" sz="16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Emotion: </a:t>
            </a: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Is it a story that pulls on the heartstrings?</a:t>
            </a:r>
          </a:p>
          <a:p>
            <a:pPr>
              <a:spcAft>
                <a:spcPts val="1225"/>
              </a:spcAft>
            </a:pPr>
            <a:endParaRPr lang="en-GB" sz="16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Unique: </a:t>
            </a: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What sets out this person’s return to sport apart from their teammates’ journey? </a:t>
            </a:r>
            <a:endParaRPr lang="en-GB" sz="14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US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US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2" name="Graphic 21" descr="Badge 1 with solid fill">
            <a:extLst>
              <a:ext uri="{FF2B5EF4-FFF2-40B4-BE49-F238E27FC236}">
                <a16:creationId xmlns:a16="http://schemas.microsoft.com/office/drawing/2014/main" id="{7F2F65CF-CD5D-435D-BFD3-78FA2D20A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426" y="2285735"/>
            <a:ext cx="614516" cy="614516"/>
          </a:xfrm>
          <a:prstGeom prst="rect">
            <a:avLst/>
          </a:prstGeom>
        </p:spPr>
      </p:pic>
      <p:pic>
        <p:nvPicPr>
          <p:cNvPr id="23" name="Graphic 22" descr="Badge with solid fill">
            <a:extLst>
              <a:ext uri="{FF2B5EF4-FFF2-40B4-BE49-F238E27FC236}">
                <a16:creationId xmlns:a16="http://schemas.microsoft.com/office/drawing/2014/main" id="{26BE785B-94B1-4FE3-9883-BC8A4C623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869" y="3307892"/>
            <a:ext cx="614516" cy="614516"/>
          </a:xfrm>
          <a:prstGeom prst="rect">
            <a:avLst/>
          </a:prstGeom>
        </p:spPr>
      </p:pic>
      <p:pic>
        <p:nvPicPr>
          <p:cNvPr id="24" name="Graphic 23" descr="Badge 3 with solid fill">
            <a:extLst>
              <a:ext uri="{FF2B5EF4-FFF2-40B4-BE49-F238E27FC236}">
                <a16:creationId xmlns:a16="http://schemas.microsoft.com/office/drawing/2014/main" id="{9721E04F-5F9D-4843-83E7-3B1D2318A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425" y="4233095"/>
            <a:ext cx="614517" cy="614517"/>
          </a:xfrm>
          <a:prstGeom prst="rect">
            <a:avLst/>
          </a:prstGeom>
        </p:spPr>
      </p:pic>
      <p:pic>
        <p:nvPicPr>
          <p:cNvPr id="3" name="Graphic 2" descr="Badge 4 with solid fill">
            <a:extLst>
              <a:ext uri="{FF2B5EF4-FFF2-40B4-BE49-F238E27FC236}">
                <a16:creationId xmlns:a16="http://schemas.microsoft.com/office/drawing/2014/main" id="{376D499E-F7C6-4FC1-BC91-AB0298C1EE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9637" y="5114399"/>
            <a:ext cx="646305" cy="6463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0941DD-DDFA-470C-A501-A2CBB011794C}"/>
              </a:ext>
            </a:extLst>
          </p:cNvPr>
          <p:cNvSpPr/>
          <p:nvPr/>
        </p:nvSpPr>
        <p:spPr>
          <a:xfrm>
            <a:off x="8026106" y="2543536"/>
            <a:ext cx="4029400" cy="2810874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0AE385-FA72-4D83-96D4-2CFD4C3BCE53}"/>
              </a:ext>
            </a:extLst>
          </p:cNvPr>
          <p:cNvSpPr txBox="1"/>
          <p:nvPr/>
        </p:nvSpPr>
        <p:spPr>
          <a:xfrm>
            <a:off x="349637" y="1868455"/>
            <a:ext cx="819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Stories could be worked up for media, film, social or the campaign website.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EF21E4-6C1A-8540-9DAF-4D053B4B2B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418B8BE-484C-9E46-B971-71A184991F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21" y="2332624"/>
            <a:ext cx="4215242" cy="2810875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95DC7DBB-DA4A-7545-845E-D5308B99F4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98" y="2851533"/>
            <a:ext cx="1929402" cy="19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C6FB8DA5-D54E-9942-97BF-DC81CBEB4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79"/>
          <a:stretch/>
        </p:blipFill>
        <p:spPr>
          <a:xfrm>
            <a:off x="6804000" y="0"/>
            <a:ext cx="5384952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F7EE4A3-D344-4DF7-ADB3-D9A9D1F8A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7" y="0"/>
            <a:ext cx="6858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FD9494-8209-5C46-B1D1-19C5A08B2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CD7F9-7A0D-4F64-AACB-42F1D4C7D93B}"/>
              </a:ext>
            </a:extLst>
          </p:cNvPr>
          <p:cNvSpPr/>
          <p:nvPr/>
        </p:nvSpPr>
        <p:spPr>
          <a:xfrm>
            <a:off x="1562742" y="1760739"/>
            <a:ext cx="9063468" cy="23962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3540F-EAE1-4B29-BECE-88B0A3242802}"/>
              </a:ext>
            </a:extLst>
          </p:cNvPr>
          <p:cNvSpPr txBox="1"/>
          <p:nvPr/>
        </p:nvSpPr>
        <p:spPr>
          <a:xfrm>
            <a:off x="6094476" y="2439115"/>
            <a:ext cx="40888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Futura Md BT" panose="020B0602020204020303" pitchFamily="34" charset="0"/>
              </a:rPr>
              <a:t>@sportwales on Facebook &amp; Twitter</a:t>
            </a:r>
          </a:p>
          <a:p>
            <a:r>
              <a:rPr lang="en-GB">
                <a:solidFill>
                  <a:schemeClr val="bg1"/>
                </a:solidFill>
                <a:latin typeface="Futura Md BT" panose="020B0602020204020303" pitchFamily="34" charset="0"/>
              </a:rPr>
              <a:t>@sport_wales on Instagram</a:t>
            </a:r>
          </a:p>
          <a:p>
            <a:r>
              <a:rPr lang="en-GB">
                <a:solidFill>
                  <a:schemeClr val="bg1"/>
                </a:solidFill>
                <a:latin typeface="Futura Md BT" panose="020B0602020204020303" pitchFamily="34" charset="0"/>
              </a:rPr>
              <a:t>Or visit www.sport.wales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95F2EE-2EE9-4D10-B50F-327A1156C7A6}"/>
              </a:ext>
            </a:extLst>
          </p:cNvPr>
          <p:cNvSpPr txBox="1"/>
          <p:nvPr/>
        </p:nvSpPr>
        <p:spPr>
          <a:xfrm>
            <a:off x="1849681" y="1344021"/>
            <a:ext cx="4812377" cy="198099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i="1">
                <a:solidFill>
                  <a:schemeClr val="bg1"/>
                </a:solidFill>
                <a:latin typeface="Futura pt" panose="020B0A02020204090203" pitchFamily="34" charset="0"/>
                <a:ea typeface="+mj-ea"/>
                <a:cs typeface="+mj-cs"/>
              </a:rPr>
              <a:t>Find us at:</a:t>
            </a:r>
          </a:p>
        </p:txBody>
      </p:sp>
    </p:spTree>
    <p:extLst>
      <p:ext uri="{BB962C8B-B14F-4D97-AF65-F5344CB8AC3E}">
        <p14:creationId xmlns:p14="http://schemas.microsoft.com/office/powerpoint/2010/main" val="2130817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18EEFB-1FDB-AE49-AC10-2D89980ED894}"/>
              </a:ext>
            </a:extLst>
          </p:cNvPr>
          <p:cNvSpPr txBox="1"/>
          <p:nvPr/>
        </p:nvSpPr>
        <p:spPr>
          <a:xfrm>
            <a:off x="387659" y="810644"/>
            <a:ext cx="116760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50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Key campaign messages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5481E8-30F6-48B7-A9FA-BDB5425A8DE1}"/>
              </a:ext>
            </a:extLst>
          </p:cNvPr>
          <p:cNvSpPr/>
          <p:nvPr/>
        </p:nvSpPr>
        <p:spPr>
          <a:xfrm>
            <a:off x="435392" y="1916708"/>
            <a:ext cx="1167600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25"/>
              </a:spcAft>
            </a:pPr>
            <a:r>
              <a:rPr lang="en-GB" sz="2000">
                <a:solidFill>
                  <a:srgbClr val="FF0000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It’s time to get back in the game.</a:t>
            </a:r>
          </a:p>
          <a:p>
            <a:pPr>
              <a:spcAft>
                <a:spcPts val="1225"/>
              </a:spcAft>
            </a:pPr>
            <a:endParaRPr lang="en-GB" sz="14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Getting active for just a little bit of time everyday can </a:t>
            </a: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recapture that exhilarating feeling that only sport can give you. </a:t>
            </a:r>
          </a:p>
          <a:p>
            <a:pPr>
              <a:spcAft>
                <a:spcPts val="1225"/>
              </a:spcAft>
            </a:pP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Getting back in the game can help you not only </a:t>
            </a: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reconnect with the sport you love but the community around it.</a:t>
            </a:r>
          </a:p>
          <a:p>
            <a:pPr>
              <a:spcAft>
                <a:spcPts val="1225"/>
              </a:spcAft>
            </a:pP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With restrictions easing and Spring well and truly underway, the options of how we can do this are starting to increase again.</a:t>
            </a:r>
          </a:p>
          <a:p>
            <a:pPr>
              <a:spcAft>
                <a:spcPts val="1225"/>
              </a:spcAft>
            </a:pP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It might have been a while since we’ve been able to play the sports we love but </a:t>
            </a: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we’re in this together as we get our kit back on and rediscover our rhythm.  </a:t>
            </a:r>
          </a:p>
          <a:p>
            <a:pPr>
              <a:spcAft>
                <a:spcPts val="1225"/>
              </a:spcAft>
            </a:pP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Getting active isn’t just good for your physical health, but the mental health impact from moving can last a long time.</a:t>
            </a:r>
            <a:endParaRPr lang="en-GB" sz="14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GB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US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US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E549C0-4BB4-4A69-A1EF-C7D4AF67246D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B52D9-0BD0-4A40-8783-E345F8594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6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54990D-3A05-4D81-8BEA-7063BAB28FA8}"/>
              </a:ext>
            </a:extLst>
          </p:cNvPr>
          <p:cNvSpPr/>
          <p:nvPr/>
        </p:nvSpPr>
        <p:spPr>
          <a:xfrm>
            <a:off x="7344390" y="2045977"/>
            <a:ext cx="4589611" cy="3201672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8EEFB-1FDB-AE49-AC10-2D89980ED894}"/>
              </a:ext>
            </a:extLst>
          </p:cNvPr>
          <p:cNvSpPr txBox="1"/>
          <p:nvPr/>
        </p:nvSpPr>
        <p:spPr>
          <a:xfrm>
            <a:off x="257999" y="301067"/>
            <a:ext cx="1167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Social media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5481E8-30F6-48B7-A9FA-BDB5425A8DE1}"/>
              </a:ext>
            </a:extLst>
          </p:cNvPr>
          <p:cNvSpPr/>
          <p:nvPr/>
        </p:nvSpPr>
        <p:spPr>
          <a:xfrm>
            <a:off x="880305" y="1716839"/>
            <a:ext cx="560030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25"/>
              </a:spcAft>
            </a:pPr>
            <a:endParaRPr lang="en-GB" sz="14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How: </a:t>
            </a: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Posts about the opening of facilities and how people can return to sport.</a:t>
            </a:r>
          </a:p>
          <a:p>
            <a:pPr>
              <a:spcAft>
                <a:spcPts val="1225"/>
              </a:spcAft>
            </a:pPr>
            <a:endParaRPr lang="en-GB" sz="16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Why: </a:t>
            </a: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Posts encouraging people in your community to get back in the game and reconnect with the sport they love.</a:t>
            </a:r>
          </a:p>
          <a:p>
            <a:pPr>
              <a:spcAft>
                <a:spcPts val="1225"/>
              </a:spcAft>
            </a:pPr>
            <a:endParaRPr lang="en-GB" sz="1600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Who: </a:t>
            </a:r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Share positive and uplifting stories of your experiences getting back in the game.</a:t>
            </a:r>
            <a:endParaRPr lang="en-GB" sz="14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US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US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2006B-DEC6-406A-9536-5C3278391364}"/>
              </a:ext>
            </a:extLst>
          </p:cNvPr>
          <p:cNvSpPr txBox="1"/>
          <p:nvPr/>
        </p:nvSpPr>
        <p:spPr>
          <a:xfrm>
            <a:off x="198868" y="983242"/>
            <a:ext cx="7143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2400" b="1" i="1">
                <a:solidFill>
                  <a:srgbClr val="FF0000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To help spread the word, here’s three ways you can support on social…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3F374-44B0-49E9-805F-A5061FAF5DD7}"/>
              </a:ext>
            </a:extLst>
          </p:cNvPr>
          <p:cNvSpPr txBox="1"/>
          <p:nvPr/>
        </p:nvSpPr>
        <p:spPr>
          <a:xfrm>
            <a:off x="313417" y="5250128"/>
            <a:ext cx="527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Always use #BackinTheGame on posts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6B46C08E-B26F-4B7A-A56F-B2338E7D8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868" y="2088606"/>
            <a:ext cx="614516" cy="614516"/>
          </a:xfrm>
          <a:prstGeom prst="rect">
            <a:avLst/>
          </a:prstGeom>
        </p:spPr>
      </p:pic>
      <p:pic>
        <p:nvPicPr>
          <p:cNvPr id="22" name="Graphic 21" descr="Badge with solid fill">
            <a:extLst>
              <a:ext uri="{FF2B5EF4-FFF2-40B4-BE49-F238E27FC236}">
                <a16:creationId xmlns:a16="http://schemas.microsoft.com/office/drawing/2014/main" id="{8FCC0A21-E6B4-45B2-B4F2-C48A4A784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868" y="3160948"/>
            <a:ext cx="614516" cy="614516"/>
          </a:xfrm>
          <a:prstGeom prst="rect">
            <a:avLst/>
          </a:prstGeom>
        </p:spPr>
      </p:pic>
      <p:pic>
        <p:nvPicPr>
          <p:cNvPr id="24" name="Graphic 23" descr="Badge 3 with solid fill">
            <a:extLst>
              <a:ext uri="{FF2B5EF4-FFF2-40B4-BE49-F238E27FC236}">
                <a16:creationId xmlns:a16="http://schemas.microsoft.com/office/drawing/2014/main" id="{ABB29505-B2D6-455A-BBAE-6452FF79F2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5732" y="4115017"/>
            <a:ext cx="614517" cy="614517"/>
          </a:xfrm>
          <a:prstGeom prst="rect">
            <a:avLst/>
          </a:prstGeom>
        </p:spPr>
      </p:pic>
      <p:pic>
        <p:nvPicPr>
          <p:cNvPr id="13" name="Picture 12" descr="A group of women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EE787581-AE3C-4E49-9FD1-E577C3BBDE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09" y="1871219"/>
            <a:ext cx="5059007" cy="3193975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343E7425-8BF4-D844-92C2-A2F42D4356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09" y="2484307"/>
            <a:ext cx="1934392" cy="1934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3FE9C4-F070-474C-B2EE-680AA81E5B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0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EF13224-C724-46B7-B13F-51046257B99C}"/>
              </a:ext>
            </a:extLst>
          </p:cNvPr>
          <p:cNvSpPr txBox="1"/>
          <p:nvPr/>
        </p:nvSpPr>
        <p:spPr>
          <a:xfrm>
            <a:off x="257999" y="258323"/>
            <a:ext cx="1167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4000" b="1" i="1">
                <a:solidFill>
                  <a:schemeClr val="bg1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Social media suggested posts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8738AC-B150-4DDA-B41D-5011779002F9}"/>
              </a:ext>
            </a:extLst>
          </p:cNvPr>
          <p:cNvSpPr/>
          <p:nvPr/>
        </p:nvSpPr>
        <p:spPr>
          <a:xfrm>
            <a:off x="1574482" y="4761090"/>
            <a:ext cx="103595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25"/>
              </a:spcAft>
            </a:pPr>
            <a:endParaRPr lang="en-US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US" sz="1200">
              <a:solidFill>
                <a:srgbClr val="115C69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53AA9B-F5E6-4D23-B0FC-1A46BA9FDC70}"/>
              </a:ext>
            </a:extLst>
          </p:cNvPr>
          <p:cNvSpPr txBox="1"/>
          <p:nvPr/>
        </p:nvSpPr>
        <p:spPr>
          <a:xfrm>
            <a:off x="257998" y="966209"/>
            <a:ext cx="1126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Just copy and paste into your social channels (Twitter, Facebook and Instagram) and amend accordingly.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764D13-2337-4CB6-8866-F7D7ADADEB78}"/>
              </a:ext>
            </a:extLst>
          </p:cNvPr>
          <p:cNvSpPr/>
          <p:nvPr/>
        </p:nvSpPr>
        <p:spPr>
          <a:xfrm>
            <a:off x="1200196" y="1628678"/>
            <a:ext cx="9791608" cy="8294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Here’s how we’re getting #BackintheGame at </a:t>
            </a:r>
            <a:r>
              <a:rPr lang="en-GB" i="1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name of facility/team/club/organisation</a:t>
            </a:r>
            <a:r>
              <a:rPr lang="en-GB">
                <a:solidFill>
                  <a:schemeClr val="bg1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]💪</a:t>
            </a:r>
          </a:p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BA002B0-F509-4D7C-8A86-810203718315}"/>
              </a:ext>
            </a:extLst>
          </p:cNvPr>
          <p:cNvSpPr/>
          <p:nvPr/>
        </p:nvSpPr>
        <p:spPr>
          <a:xfrm>
            <a:off x="1200196" y="2540183"/>
            <a:ext cx="9791608" cy="8271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25"/>
              </a:spcAft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What have you missed most about [insert your sport]? #BackintheGame ❤️</a:t>
            </a:r>
          </a:p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AB1EF7D-1155-40D6-9674-07F6736A4CCD}"/>
              </a:ext>
            </a:extLst>
          </p:cNvPr>
          <p:cNvSpPr/>
          <p:nvPr/>
        </p:nvSpPr>
        <p:spPr>
          <a:xfrm>
            <a:off x="1200196" y="3452427"/>
            <a:ext cx="9791608" cy="1109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25"/>
              </a:spcAft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With restrictions easing up, how are you getting #BackintheGame? Here at [name of facility/team/club/organisation], we’re [insert activity of choice].</a:t>
            </a:r>
          </a:p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BC333F4-1492-42E8-A0B4-E54144D82B16}"/>
              </a:ext>
            </a:extLst>
          </p:cNvPr>
          <p:cNvSpPr/>
          <p:nvPr/>
        </p:nvSpPr>
        <p:spPr>
          <a:xfrm>
            <a:off x="1200196" y="5471826"/>
            <a:ext cx="9821626" cy="1109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25"/>
              </a:spcAft>
            </a:pPr>
            <a:endParaRPr lang="en-GB" i="0" u="none" strike="noStrike">
              <a:solidFill>
                <a:schemeClr val="tx1">
                  <a:lumMod val="85000"/>
                  <a:lumOff val="15000"/>
                </a:schemeClr>
              </a:solidFill>
              <a:effectLst/>
              <a:latin typeface="Futura Md BT" panose="020B0602020204020303" pitchFamily="34" charset="0"/>
            </a:endParaRPr>
          </a:p>
          <a:p>
            <a:pPr>
              <a:spcAft>
                <a:spcPts val="1225"/>
              </a:spcAft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</a:endParaRPr>
          </a:p>
          <a:p>
            <a:pPr>
              <a:spcAft>
                <a:spcPts val="1225"/>
              </a:spcAft>
            </a:pPr>
            <a:endParaRPr lang="en-GB" i="0" u="none" strike="noStrike">
              <a:solidFill>
                <a:schemeClr val="tx1">
                  <a:lumMod val="85000"/>
                  <a:lumOff val="15000"/>
                </a:schemeClr>
              </a:solidFill>
              <a:effectLst/>
              <a:latin typeface="Futura Md BT" panose="020B0602020204020303" pitchFamily="34" charset="0"/>
            </a:endParaRPr>
          </a:p>
          <a:p>
            <a:pPr>
              <a:spcAft>
                <a:spcPts val="1225"/>
              </a:spcAft>
            </a:pPr>
            <a:r>
              <a:rPr lang="en-GB" i="0" u="none" strike="noStrik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utura Md BT" panose="020B0602020204020303" pitchFamily="34" charset="0"/>
              </a:rPr>
              <a:t>It feels so good to be back! We've loved the feeling of getting seeing everyone in the community again and doing the sport we know and love ❤️ #BackintheGame</a:t>
            </a:r>
          </a:p>
          <a:p>
            <a:pPr>
              <a:spcAft>
                <a:spcPts val="1225"/>
              </a:spcAft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49ADF6-3B5B-4D0D-A701-ED0C20F9D02F}"/>
              </a:ext>
            </a:extLst>
          </p:cNvPr>
          <p:cNvSpPr/>
          <p:nvPr/>
        </p:nvSpPr>
        <p:spPr>
          <a:xfrm>
            <a:off x="1200196" y="4649523"/>
            <a:ext cx="9821626" cy="7078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25"/>
              </a:spcAft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Futura Md BT" panose="020B0602020204020303" pitchFamily="34" charset="0"/>
              <a:cs typeface="Gisha" panose="020B0502040204020203" pitchFamily="34" charset="-79"/>
            </a:endParaRPr>
          </a:p>
          <a:p>
            <a:pPr>
              <a:spcAft>
                <a:spcPts val="1225"/>
              </a:spcAft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Time to get your kit out and get #BackintheGame! Share your pics and stories with us.</a:t>
            </a:r>
          </a:p>
          <a:p>
            <a:pPr algn="ctr"/>
            <a:endParaRPr lang="en-GB"/>
          </a:p>
        </p:txBody>
      </p:sp>
      <p:pic>
        <p:nvPicPr>
          <p:cNvPr id="8" name="Graphic 7" descr="Line arrow: Clockwise curve with solid fill">
            <a:extLst>
              <a:ext uri="{FF2B5EF4-FFF2-40B4-BE49-F238E27FC236}">
                <a16:creationId xmlns:a16="http://schemas.microsoft.com/office/drawing/2014/main" id="{3AFB9653-7336-45C5-AEAB-D47723421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406777">
            <a:off x="11056367" y="1277495"/>
            <a:ext cx="914400" cy="11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29EA17-96D3-46B0-AA63-ACD9CEBE453C}"/>
              </a:ext>
            </a:extLst>
          </p:cNvPr>
          <p:cNvSpPr txBox="1"/>
          <p:nvPr/>
        </p:nvSpPr>
        <p:spPr>
          <a:xfrm>
            <a:off x="387659" y="580023"/>
            <a:ext cx="1167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Social media: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4076A1-A304-4C8E-889E-69E18E17C96D}"/>
              </a:ext>
            </a:extLst>
          </p:cNvPr>
          <p:cNvSpPr txBox="1"/>
          <p:nvPr/>
        </p:nvSpPr>
        <p:spPr>
          <a:xfrm>
            <a:off x="3856806" y="580023"/>
            <a:ext cx="7908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Images of sport in action</a:t>
            </a:r>
            <a:r>
              <a:rPr lang="en-US" sz="1800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 which to inspire your own #Back</a:t>
            </a:r>
            <a:r>
              <a:rPr lang="en-US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intheGame photos.</a:t>
            </a:r>
            <a:r>
              <a:rPr lang="en-US" sz="1800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 </a:t>
            </a:r>
            <a:endParaRPr lang="en-GB">
              <a:latin typeface="Futura Md BT" panose="020B0602020204020303" pitchFamily="34" charset="0"/>
            </a:endParaRPr>
          </a:p>
        </p:txBody>
      </p:sp>
      <p:pic>
        <p:nvPicPr>
          <p:cNvPr id="16" name="Picture 15" descr="A picture containing person, person, hat, swimming&#10;&#10;Description automatically generated">
            <a:extLst>
              <a:ext uri="{FF2B5EF4-FFF2-40B4-BE49-F238E27FC236}">
                <a16:creationId xmlns:a16="http://schemas.microsoft.com/office/drawing/2014/main" id="{CD29FA21-9092-4162-82D6-AE5C08037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61" y="1897821"/>
            <a:ext cx="3317650" cy="3317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26BD61-0F9D-1141-8C92-FABA7F6FC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  <p:pic>
        <p:nvPicPr>
          <p:cNvPr id="5" name="Picture 4" descr="A picture containing person, racket, sport, athletic game&#10;&#10;Description automatically generated">
            <a:extLst>
              <a:ext uri="{FF2B5EF4-FFF2-40B4-BE49-F238E27FC236}">
                <a16:creationId xmlns:a16="http://schemas.microsoft.com/office/drawing/2014/main" id="{D4953C22-0827-F048-AD0A-F1BC34D27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6658"/>
          <a:stretch/>
        </p:blipFill>
        <p:spPr>
          <a:xfrm>
            <a:off x="688409" y="1882432"/>
            <a:ext cx="3317650" cy="3317650"/>
          </a:xfrm>
          <a:prstGeom prst="rect">
            <a:avLst/>
          </a:prstGeom>
        </p:spPr>
      </p:pic>
      <p:pic>
        <p:nvPicPr>
          <p:cNvPr id="7" name="Picture 6" descr="A person sitting on a bench next to a pumpkin and a vacuum cleaner&#10;&#10;Description automatically generated with low confidence">
            <a:extLst>
              <a:ext uri="{FF2B5EF4-FFF2-40B4-BE49-F238E27FC236}">
                <a16:creationId xmlns:a16="http://schemas.microsoft.com/office/drawing/2014/main" id="{EFAFC9C9-2D24-944D-ACBD-02ADD0CF28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0" r="416"/>
          <a:stretch/>
        </p:blipFill>
        <p:spPr>
          <a:xfrm>
            <a:off x="8297913" y="1897820"/>
            <a:ext cx="3303811" cy="33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5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AFA4346-64D2-4AC2-93DD-52275E6B5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4" y="1693451"/>
            <a:ext cx="3549220" cy="3549220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B0501ADE-01C1-4450-93CA-EC87AE7BC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6" y="1715678"/>
            <a:ext cx="3549220" cy="3549220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65F7D79-7C40-44CE-BBE0-86EBFC173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65" y="1693451"/>
            <a:ext cx="3549220" cy="35492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C498A4-40B1-4357-AD65-E6DBBB8BD849}"/>
              </a:ext>
            </a:extLst>
          </p:cNvPr>
          <p:cNvSpPr txBox="1"/>
          <p:nvPr/>
        </p:nvSpPr>
        <p:spPr>
          <a:xfrm>
            <a:off x="515998" y="547555"/>
            <a:ext cx="1167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Social media: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CE2734-7C8E-4396-A8E9-64EC1B7C7753}"/>
              </a:ext>
            </a:extLst>
          </p:cNvPr>
          <p:cNvSpPr txBox="1"/>
          <p:nvPr/>
        </p:nvSpPr>
        <p:spPr>
          <a:xfrm>
            <a:off x="3928084" y="547555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</a:t>
            </a:r>
            <a:r>
              <a:rPr lang="en-US" sz="1800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raphics you can use to upload alongside your own images on your social channels (Instagram).</a:t>
            </a:r>
            <a:endParaRPr lang="en-GB">
              <a:latin typeface="Futura Md BT" panose="020B06020202040203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E59FA2-4F70-D440-8F11-BC022A29A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1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C7532-2FF1-46E8-9DB7-7CB35D5107A4}"/>
              </a:ext>
            </a:extLst>
          </p:cNvPr>
          <p:cNvSpPr txBox="1"/>
          <p:nvPr/>
        </p:nvSpPr>
        <p:spPr>
          <a:xfrm>
            <a:off x="512950" y="446331"/>
            <a:ext cx="1167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Social media: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2AA4E8-FE02-4B34-A51E-CF38FA54E4F2}"/>
              </a:ext>
            </a:extLst>
          </p:cNvPr>
          <p:cNvSpPr txBox="1"/>
          <p:nvPr/>
        </p:nvSpPr>
        <p:spPr>
          <a:xfrm>
            <a:off x="3906731" y="446331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Graphic banners you can use on your social media profiles (Facebook).</a:t>
            </a:r>
            <a:endParaRPr lang="en-GB">
              <a:latin typeface="Futura Md BT" panose="020B0602020204020303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B9F91B-F915-47F8-A010-1D0B94246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271" y="1511923"/>
            <a:ext cx="6966409" cy="3924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1DFE15-C983-B844-9618-0A63774B3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2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C7532-2FF1-46E8-9DB7-7CB35D5107A4}"/>
              </a:ext>
            </a:extLst>
          </p:cNvPr>
          <p:cNvSpPr txBox="1"/>
          <p:nvPr/>
        </p:nvSpPr>
        <p:spPr>
          <a:xfrm>
            <a:off x="512950" y="446331"/>
            <a:ext cx="1167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Social media: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2AA4E8-FE02-4B34-A51E-CF38FA54E4F2}"/>
              </a:ext>
            </a:extLst>
          </p:cNvPr>
          <p:cNvSpPr txBox="1"/>
          <p:nvPr/>
        </p:nvSpPr>
        <p:spPr>
          <a:xfrm>
            <a:off x="3858157" y="466406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Graphic banners you can use on your social media profiles (Facebook).</a:t>
            </a:r>
            <a:endParaRPr lang="en-GB">
              <a:latin typeface="Futura Md BT" panose="020B0602020204020303" pitchFamily="34" charset="0"/>
            </a:endParaRP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A3926B6F-82B9-42F8-9136-27BDAA1AC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7" y="1899014"/>
            <a:ext cx="5129663" cy="2890127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00F2B6F-EF7E-47C0-9B85-6581C7312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75" y="1899015"/>
            <a:ext cx="5129661" cy="2890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BC289-D4F1-1045-A996-2E64839E2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5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494F8-4497-425C-86A8-46D7D39EAC42}"/>
              </a:ext>
            </a:extLst>
          </p:cNvPr>
          <p:cNvSpPr/>
          <p:nvPr/>
        </p:nvSpPr>
        <p:spPr>
          <a:xfrm>
            <a:off x="0" y="5917717"/>
            <a:ext cx="12188952" cy="1015140"/>
          </a:xfrm>
          <a:prstGeom prst="rect">
            <a:avLst/>
          </a:prstGeom>
          <a:solidFill>
            <a:srgbClr val="F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D0791-DB98-4110-B36A-02A38A7195CC}"/>
              </a:ext>
            </a:extLst>
          </p:cNvPr>
          <p:cNvSpPr txBox="1"/>
          <p:nvPr/>
        </p:nvSpPr>
        <p:spPr>
          <a:xfrm>
            <a:off x="515998" y="561209"/>
            <a:ext cx="1167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"/>
              </a:spcAft>
            </a:pPr>
            <a:r>
              <a:rPr lang="en-US" sz="3200" b="1" i="1">
                <a:solidFill>
                  <a:srgbClr val="FF1414"/>
                </a:solidFill>
                <a:latin typeface="Futura pt" panose="020B0A02020204090203" pitchFamily="34" charset="0"/>
                <a:cs typeface="Gisha" panose="020B0502040204020203" pitchFamily="34" charset="-79"/>
              </a:rPr>
              <a:t>Social media: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7712D0-2ADA-4CCE-A1C8-57CC655A8EB4}"/>
              </a:ext>
            </a:extLst>
          </p:cNvPr>
          <p:cNvSpPr txBox="1"/>
          <p:nvPr/>
        </p:nvSpPr>
        <p:spPr>
          <a:xfrm>
            <a:off x="3858157" y="561209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1414"/>
                </a:solidFill>
                <a:latin typeface="Futura Md BT" panose="020B0602020204020303" pitchFamily="34" charset="0"/>
                <a:cs typeface="Gisha" panose="020B0502040204020203" pitchFamily="34" charset="-79"/>
              </a:rPr>
              <a:t>Graphic banners you can use on your social media profiles (Twitter).</a:t>
            </a:r>
            <a:endParaRPr lang="en-GB">
              <a:latin typeface="Futura Md BT" panose="020B0602020204020303" pitchFamily="34" charset="0"/>
            </a:endParaRP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8B6A4F18-30E5-494B-ADA9-D85EB4E71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6" y="1992243"/>
            <a:ext cx="8620540" cy="2873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3ED99A-CCF4-0048-ADB9-F9709FC4A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39" y="5917717"/>
            <a:ext cx="210692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11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b6a5190f-ebbd-42e3-bc8b-869af9a80cc9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679AD7E184044C8206771A88F42745" ma:contentTypeVersion="13" ma:contentTypeDescription="Create a new document." ma:contentTypeScope="" ma:versionID="1196ac7d336148309a03fdf41beaf952">
  <xsd:schema xmlns:xsd="http://www.w3.org/2001/XMLSchema" xmlns:xs="http://www.w3.org/2001/XMLSchema" xmlns:p="http://schemas.microsoft.com/office/2006/metadata/properties" xmlns:ns2="74245c03-dbde-4a1d-8d25-94df5dc2a7ec" xmlns:ns3="21bb6d93-3de0-4ba2-9b75-f2df767b7ff8" targetNamespace="http://schemas.microsoft.com/office/2006/metadata/properties" ma:root="true" ma:fieldsID="8e2d3395f2fd0e579ca36f62ce4f46e6" ns2:_="" ns3:_="">
    <xsd:import namespace="74245c03-dbde-4a1d-8d25-94df5dc2a7ec"/>
    <xsd:import namespace="21bb6d93-3de0-4ba2-9b75-f2df767b7f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5c03-dbde-4a1d-8d25-94df5dc2a7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b6d93-3de0-4ba2-9b75-f2df767b7ff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86A5B5-B149-4B71-A6CA-5421168720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164237-827B-44C9-B21E-D6CD11154D9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2F7CEF8-D875-4B6B-944A-F8703E5CDC0F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611DB76D-1051-4928-B822-220F694D2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245c03-dbde-4a1d-8d25-94df5dc2a7ec"/>
    <ds:schemaRef ds:uri="21bb6d93-3de0-4ba2-9b75-f2df767b7f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Ruby Goom</dc:creator>
  <cp:revision>2</cp:revision>
  <dcterms:created xsi:type="dcterms:W3CDTF">2020-01-27T14:37:18Z</dcterms:created>
  <dcterms:modified xsi:type="dcterms:W3CDTF">2021-05-06T10:04:36Z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0x01010070679AD7E184044C8206771A88F42745</vt:lpwstr>
  </property>
</Properties>
</file>